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8" r:id="rId2"/>
    <p:sldId id="256" r:id="rId3"/>
    <p:sldId id="259" r:id="rId4"/>
    <p:sldId id="260" r:id="rId5"/>
    <p:sldId id="261" r:id="rId6"/>
    <p:sldId id="262" r:id="rId7"/>
    <p:sldId id="263" r:id="rId8"/>
    <p:sldId id="265" r:id="rId9"/>
    <p:sldId id="266" r:id="rId10"/>
    <p:sldId id="267" r:id="rId11"/>
    <p:sldId id="268" r:id="rId12"/>
    <p:sldId id="270" r:id="rId13"/>
    <p:sldId id="269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6" d="100"/>
          <a:sy n="66" d="100"/>
        </p:scale>
        <p:origin x="-1506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6146D5-8FCD-4CD2-A770-108B53495DAB}" type="datetimeFigureOut">
              <a:rPr lang="en-US" smtClean="0"/>
              <a:pPr/>
              <a:t>30/07/2020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E2B8C0-7BB7-46D1-93C1-6A9F88D1939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E2B8C0-7BB7-46D1-93C1-6A9F88D1939C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E2B8C0-7BB7-46D1-93C1-6A9F88D1939C}" type="slidenum">
              <a:rPr lang="en-US" smtClean="0"/>
              <a:pPr/>
              <a:t>10</a:t>
            </a:fld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E2B8C0-7BB7-46D1-93C1-6A9F88D1939C}" type="slidenum">
              <a:rPr lang="en-US" smtClean="0"/>
              <a:pPr/>
              <a:t>11</a:t>
            </a:fld>
            <a:endParaRPr 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E2B8C0-7BB7-46D1-93C1-6A9F88D1939C}" type="slidenum">
              <a:rPr lang="en-US" smtClean="0"/>
              <a:pPr/>
              <a:t>12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E2B8C0-7BB7-46D1-93C1-6A9F88D1939C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E2B8C0-7BB7-46D1-93C1-6A9F88D1939C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E2B8C0-7BB7-46D1-93C1-6A9F88D1939C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E2B8C0-7BB7-46D1-93C1-6A9F88D1939C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E2B8C0-7BB7-46D1-93C1-6A9F88D1939C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E2B8C0-7BB7-46D1-93C1-6A9F88D1939C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E2B8C0-7BB7-46D1-93C1-6A9F88D1939C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E2B8C0-7BB7-46D1-93C1-6A9F88D1939C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30/07/2020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wheel spokes="8"/>
    <p:sndAc>
      <p:stSnd>
        <p:snd r:embed="rId1" name="coin.wav" builtIn="1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30/07/2020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wheel spokes="8"/>
    <p:sndAc>
      <p:stSnd>
        <p:snd r:embed="rId1" name="coin.wav" builtIn="1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30/07/2020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wheel spokes="8"/>
    <p:sndAc>
      <p:stSnd>
        <p:snd r:embed="rId1" name="coin.wav" builtIn="1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30/07/2020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wheel spokes="8"/>
    <p:sndAc>
      <p:stSnd>
        <p:snd r:embed="rId1" name="coin.wav" builtIn="1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30/07/2020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wheel spokes="8"/>
    <p:sndAc>
      <p:stSnd>
        <p:snd r:embed="rId1" name="coin.wav" builtIn="1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30/07/2020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wheel spokes="8"/>
    <p:sndAc>
      <p:stSnd>
        <p:snd r:embed="rId1" name="coin.wav" builtIn="1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30/07/2020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wheel spokes="8"/>
    <p:sndAc>
      <p:stSnd>
        <p:snd r:embed="rId1" name="coin.wav" builtIn="1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30/07/2020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wheel spokes="8"/>
    <p:sndAc>
      <p:stSnd>
        <p:snd r:embed="rId1" name="coin.wav" builtIn="1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30/07/2020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wheel spokes="8"/>
    <p:sndAc>
      <p:stSnd>
        <p:snd r:embed="rId1" name="coin.wav" builtIn="1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30/07/2020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wheel spokes="8"/>
    <p:sndAc>
      <p:stSnd>
        <p:snd r:embed="rId1" name="coin.wav" builtIn="1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30/07/2020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wheel spokes="8"/>
    <p:sndAc>
      <p:stSnd>
        <p:snd r:embed="rId1" name="coin.wav" builtIn="1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30/07/2020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wheel spokes="8"/>
    <p:sndAc>
      <p:stSnd>
        <p:snd r:embed="rId13" name="coin.wav" builtIn="1"/>
      </p:stSnd>
    </p:sndAc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0" y="2484120"/>
          <a:ext cx="9144000" cy="112776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9144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rgbClr val="FFFF00"/>
                          </a:solidFill>
                          <a:latin typeface="Arial Black" pitchFamily="34" charset="0"/>
                        </a:rPr>
                        <a:t>Unit - iv</a:t>
                      </a:r>
                      <a:r>
                        <a:rPr lang="en-US" sz="2800" dirty="0" smtClean="0">
                          <a:latin typeface="Arial Black" pitchFamily="34" charset="0"/>
                        </a:rPr>
                        <a:t/>
                      </a:r>
                      <a:br>
                        <a:rPr lang="en-US" sz="2800" dirty="0" smtClean="0">
                          <a:latin typeface="Arial Black" pitchFamily="34" charset="0"/>
                        </a:rPr>
                      </a:br>
                      <a:r>
                        <a:rPr lang="en-US" sz="4000" dirty="0" smtClean="0">
                          <a:solidFill>
                            <a:srgbClr val="FFC000"/>
                          </a:solidFill>
                          <a:latin typeface="Arial Black" pitchFamily="34" charset="0"/>
                        </a:rPr>
                        <a:t>Reproductive physiology</a:t>
                      </a:r>
                      <a:endParaRPr lang="en-US" sz="4000" dirty="0">
                        <a:solidFill>
                          <a:srgbClr val="FFC000"/>
                        </a:solidFill>
                        <a:latin typeface="Arial Black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wheel spokes="8"/>
    <p:sndAc>
      <p:stSnd>
        <p:snd r:embed="rId3" name="coin.wav" builtIn="1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52400" y="152400"/>
          <a:ext cx="4572000" cy="68580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tableStyleId>{00A15C55-8517-42AA-B614-E9B94910E393}</a:tableStyleId>
              </a:tblPr>
              <a:tblGrid>
                <a:gridCol w="4572000"/>
              </a:tblGrid>
              <a:tr h="6858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dirty="0" smtClean="0">
                          <a:solidFill>
                            <a:srgbClr val="FFC000"/>
                          </a:solidFill>
                        </a:rPr>
                        <a:t>Action of Estrogens:-</a:t>
                      </a:r>
                      <a:endParaRPr lang="en-US" sz="3600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76200" y="1066800"/>
          <a:ext cx="8991600" cy="502920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tableStyleId>{93296810-A885-4BE3-A3E7-6D5BEEA58F35}</a:tableStyleId>
              </a:tblPr>
              <a:tblGrid>
                <a:gridCol w="8991600"/>
              </a:tblGrid>
              <a:tr h="137160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buFont typeface="Wingdings" pitchFamily="2" charset="2"/>
                        <a:buChar char="Ø"/>
                      </a:pP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The estrogen shows the effect on appearance and maintenance of secondary sex characters in the female at puberty, cyclic changes in MC, in the uterus, cervix and vagina.</a:t>
                      </a:r>
                    </a:p>
                    <a:p>
                      <a:pPr algn="just">
                        <a:lnSpc>
                          <a:spcPct val="150000"/>
                        </a:lnSpc>
                        <a:buFont typeface="Wingdings" pitchFamily="2" charset="2"/>
                        <a:buChar char="Ø"/>
                      </a:pP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It act on the breast causes growth of duct system, stroma , fat deposition and melanin pigmentation of areoli and nipple.</a:t>
                      </a:r>
                    </a:p>
                    <a:p>
                      <a:pPr algn="just">
                        <a:lnSpc>
                          <a:spcPct val="150000"/>
                        </a:lnSpc>
                        <a:buFont typeface="Wingdings" pitchFamily="2" charset="2"/>
                        <a:buChar char="Ø"/>
                      </a:pP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It inhibit the secretion of FSH which is secreted by pituitary gland.</a:t>
                      </a:r>
                    </a:p>
                    <a:p>
                      <a:pPr algn="just">
                        <a:lnSpc>
                          <a:spcPct val="150000"/>
                        </a:lnSpc>
                        <a:buFont typeface="Wingdings" pitchFamily="2" charset="2"/>
                        <a:buChar char="Ø"/>
                      </a:pP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It also inhibit secretion of LH in small Amount but it increases secretion of LH in large amount</a:t>
                      </a:r>
                    </a:p>
                    <a:p>
                      <a:pPr algn="just">
                        <a:lnSpc>
                          <a:spcPct val="150000"/>
                        </a:lnSpc>
                        <a:buFont typeface="Wingdings" pitchFamily="2" charset="2"/>
                        <a:buChar char="Ø"/>
                      </a:pP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It stimulates the production of receptor for FSH, LH and progesterone and estrogen increases the water content and thickness of skin.</a:t>
                      </a:r>
                    </a:p>
                    <a:p>
                      <a:pPr algn="just">
                        <a:lnSpc>
                          <a:spcPct val="150000"/>
                        </a:lnSpc>
                        <a:buFont typeface="Wingdings" pitchFamily="2" charset="2"/>
                        <a:buChar char="Ø"/>
                      </a:pP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Estrogen increases the level of the thyroid and corticosteroid protein.</a:t>
                      </a:r>
                    </a:p>
                    <a:p>
                      <a:pPr algn="just">
                        <a:lnSpc>
                          <a:spcPct val="150000"/>
                        </a:lnSpc>
                        <a:buFont typeface="Wingdings" pitchFamily="2" charset="2"/>
                        <a:buChar char="Ø"/>
                      </a:pP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it is responsible for Growth, Development, and Maintenance of reproductive tract of the female 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wheel spokes="8"/>
    <p:sndAc>
      <p:stSnd>
        <p:snd r:embed="rId3" name="coin.wav" builtIn="1"/>
      </p:stSnd>
    </p:sndAc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52400" y="228600"/>
          <a:ext cx="3048000" cy="68580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tableStyleId>{00A15C55-8517-42AA-B614-E9B94910E393}</a:tableStyleId>
              </a:tblPr>
              <a:tblGrid>
                <a:gridCol w="3048000"/>
              </a:tblGrid>
              <a:tr h="6858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dirty="0" smtClean="0">
                          <a:solidFill>
                            <a:srgbClr val="FFC000"/>
                          </a:solidFill>
                        </a:rPr>
                        <a:t>Progesterone:-</a:t>
                      </a:r>
                      <a:endParaRPr lang="en-US" sz="3600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76200" y="1219200"/>
          <a:ext cx="8991600" cy="132588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tableStyleId>{93296810-A885-4BE3-A3E7-6D5BEEA58F35}</a:tableStyleId>
              </a:tblPr>
              <a:tblGrid>
                <a:gridCol w="8991600"/>
              </a:tblGrid>
              <a:tr h="129540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buFont typeface="Wingdings" pitchFamily="2" charset="2"/>
                        <a:buChar char="Ø"/>
                      </a:pP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It is main and important hormone of the Corpus Luteum.</a:t>
                      </a:r>
                    </a:p>
                    <a:p>
                      <a:pPr algn="just">
                        <a:lnSpc>
                          <a:spcPct val="150000"/>
                        </a:lnSpc>
                        <a:buFont typeface="Wingdings" pitchFamily="2" charset="2"/>
                        <a:buChar char="Ø"/>
                      </a:pP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It is only 1-2% of transported in blood in free form.</a:t>
                      </a:r>
                    </a:p>
                    <a:p>
                      <a:pPr algn="just">
                        <a:lnSpc>
                          <a:spcPct val="150000"/>
                        </a:lnSpc>
                        <a:buFont typeface="Wingdings" pitchFamily="2" charset="2"/>
                        <a:buChar char="Ø"/>
                      </a:pP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It is metabolized in the liver to form pregnendiol and is excreted in urine.</a:t>
                      </a: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76200" y="3657600"/>
          <a:ext cx="8991600" cy="297180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tableStyleId>{93296810-A885-4BE3-A3E7-6D5BEEA58F35}</a:tableStyleId>
              </a:tblPr>
              <a:tblGrid>
                <a:gridCol w="8991600"/>
              </a:tblGrid>
              <a:tr h="129540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buFont typeface="Wingdings" pitchFamily="2" charset="2"/>
                        <a:buChar char="Ø"/>
                      </a:pP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It maintains the pregnancy.</a:t>
                      </a:r>
                    </a:p>
                    <a:p>
                      <a:pPr algn="just">
                        <a:lnSpc>
                          <a:spcPct val="150000"/>
                        </a:lnSpc>
                        <a:buFont typeface="Wingdings" pitchFamily="2" charset="2"/>
                        <a:buChar char="Ø"/>
                      </a:pP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1. It act on uterus for convert the proliferative to endometrium for the suitable implementation of fertilized ovum.</a:t>
                      </a:r>
                    </a:p>
                    <a:p>
                      <a:pPr algn="just">
                        <a:lnSpc>
                          <a:spcPct val="150000"/>
                        </a:lnSpc>
                        <a:buFont typeface="Wingdings" pitchFamily="2" charset="2"/>
                        <a:buChar char="Ø"/>
                      </a:pP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2. It helps for the formation of deciduas and placenta.</a:t>
                      </a:r>
                    </a:p>
                    <a:p>
                      <a:pPr algn="just">
                        <a:lnSpc>
                          <a:spcPct val="150000"/>
                        </a:lnSpc>
                        <a:buFont typeface="Wingdings" pitchFamily="2" charset="2"/>
                        <a:buChar char="Ø"/>
                      </a:pP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3.  decreases the excitability of the uterine muscle.</a:t>
                      </a:r>
                    </a:p>
                    <a:p>
                      <a:pPr algn="just">
                        <a:lnSpc>
                          <a:spcPct val="150000"/>
                        </a:lnSpc>
                        <a:buFont typeface="Wingdings" pitchFamily="2" charset="2"/>
                        <a:buChar char="Ø"/>
                      </a:pP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4. It reduces the contraction and responsiveness to oxytocin.</a:t>
                      </a:r>
                    </a:p>
                    <a:p>
                      <a:pPr algn="just">
                        <a:lnSpc>
                          <a:spcPct val="150000"/>
                        </a:lnSpc>
                        <a:buFont typeface="Wingdings" pitchFamily="2" charset="2"/>
                        <a:buChar char="Ø"/>
                      </a:pP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5. Suppresses ovulation and MC in Pregnancy.</a:t>
                      </a: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152400" y="2667000"/>
          <a:ext cx="5105400" cy="68580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tableStyleId>{00A15C55-8517-42AA-B614-E9B94910E393}</a:tableStyleId>
              </a:tblPr>
              <a:tblGrid>
                <a:gridCol w="5105400"/>
              </a:tblGrid>
              <a:tr h="6858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dirty="0" smtClean="0">
                          <a:solidFill>
                            <a:srgbClr val="FFC000"/>
                          </a:solidFill>
                        </a:rPr>
                        <a:t>Action of Progesterone:-</a:t>
                      </a:r>
                      <a:endParaRPr lang="en-US" sz="3600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wheel spokes="8"/>
    <p:sndAc>
      <p:stSnd>
        <p:snd r:embed="rId3" name="coin.wav" builtIn="1"/>
      </p:stSnd>
    </p:sndAc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76200" y="152400"/>
          <a:ext cx="8991600" cy="91440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tableStyleId>{93296810-A885-4BE3-A3E7-6D5BEEA58F35}</a:tableStyleId>
              </a:tblPr>
              <a:tblGrid>
                <a:gridCol w="8991600"/>
              </a:tblGrid>
              <a:tr h="91440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buFont typeface="Wingdings" pitchFamily="2" charset="2"/>
                        <a:buChar char="Ø"/>
                      </a:pP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6. it promotes the lobular-Alveolar development in mammary gland.</a:t>
                      </a:r>
                    </a:p>
                    <a:p>
                      <a:pPr algn="just">
                        <a:lnSpc>
                          <a:spcPct val="150000"/>
                        </a:lnSpc>
                        <a:buFont typeface="Wingdings" pitchFamily="2" charset="2"/>
                        <a:buChar char="Ø"/>
                      </a:pP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7. it can be maintained the body temperature during the luteal phase of MC.</a:t>
                      </a: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152400" y="1371600"/>
          <a:ext cx="7696200" cy="68580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tableStyleId>{00A15C55-8517-42AA-B614-E9B94910E393}</a:tableStyleId>
              </a:tblPr>
              <a:tblGrid>
                <a:gridCol w="7696200"/>
              </a:tblGrid>
              <a:tr h="6858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dirty="0" smtClean="0">
                          <a:solidFill>
                            <a:srgbClr val="FFC000"/>
                          </a:solidFill>
                        </a:rPr>
                        <a:t>Non-Steroidal Polypeptide Hormone:-</a:t>
                      </a:r>
                      <a:endParaRPr lang="en-US" sz="3600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76200" y="3124200"/>
          <a:ext cx="8991600" cy="2106295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tableStyleId>{93296810-A885-4BE3-A3E7-6D5BEEA58F35}</a:tableStyleId>
              </a:tblPr>
              <a:tblGrid>
                <a:gridCol w="8991600"/>
              </a:tblGrid>
              <a:tr h="91440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buFont typeface="Wingdings" pitchFamily="2" charset="2"/>
                        <a:buChar char="Ø"/>
                      </a:pP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It is polypeptide hormone.</a:t>
                      </a:r>
                    </a:p>
                    <a:p>
                      <a:pPr algn="just">
                        <a:lnSpc>
                          <a:spcPct val="150000"/>
                        </a:lnSpc>
                        <a:buFont typeface="Wingdings" pitchFamily="2" charset="2"/>
                        <a:buChar char="Ø"/>
                      </a:pP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This hormone produced by the corpus 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Luteum 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of the ovary , placenta and secretory uterine endometrium.</a:t>
                      </a:r>
                    </a:p>
                    <a:p>
                      <a:pPr algn="just">
                        <a:lnSpc>
                          <a:spcPct val="150000"/>
                        </a:lnSpc>
                        <a:buFont typeface="Wingdings" pitchFamily="2" charset="2"/>
                        <a:buChar char="Ø"/>
                      </a:pP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Its concentration increases during 36</a:t>
                      </a:r>
                      <a:r>
                        <a:rPr lang="en-US" sz="1800" baseline="30000" dirty="0" smtClean="0">
                          <a:solidFill>
                            <a:schemeClr val="tx1"/>
                          </a:solidFill>
                          <a:latin typeface="+mn-lt"/>
                        </a:rPr>
                        <a:t>th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week of pregnancy.</a:t>
                      </a:r>
                    </a:p>
                    <a:p>
                      <a:pPr algn="just">
                        <a:lnSpc>
                          <a:spcPct val="150000"/>
                        </a:lnSpc>
                        <a:buFont typeface="Wingdings" pitchFamily="2" charset="2"/>
                        <a:buChar char="Ø"/>
                      </a:pP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The 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concentration remain 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high till delivery and then 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falls.</a:t>
                      </a:r>
                      <a:endParaRPr lang="en-US" sz="1800" baseline="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152400" y="2209800"/>
          <a:ext cx="7696200" cy="68580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tableStyleId>{00A15C55-8517-42AA-B614-E9B94910E393}</a:tableStyleId>
              </a:tblPr>
              <a:tblGrid>
                <a:gridCol w="7696200"/>
              </a:tblGrid>
              <a:tr h="6858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dirty="0" smtClean="0">
                          <a:solidFill>
                            <a:srgbClr val="FFC000"/>
                          </a:solidFill>
                        </a:rPr>
                        <a:t>1. Relaxin</a:t>
                      </a:r>
                      <a:r>
                        <a:rPr lang="en-US" sz="3600" dirty="0" smtClean="0">
                          <a:solidFill>
                            <a:srgbClr val="FFC000"/>
                          </a:solidFill>
                        </a:rPr>
                        <a:t>:-</a:t>
                      </a:r>
                      <a:endParaRPr lang="en-US" sz="3600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wheel spokes="8"/>
    <p:sndAc>
      <p:stSnd>
        <p:snd r:embed="rId3" name="coin.wav" builtIn="1"/>
      </p:stSnd>
    </p:sndAc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152400" y="457200"/>
          <a:ext cx="4038600" cy="68580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tableStyleId>{00A15C55-8517-42AA-B614-E9B94910E393}</a:tableStyleId>
              </a:tblPr>
              <a:tblGrid>
                <a:gridCol w="4038600"/>
              </a:tblGrid>
              <a:tr h="6858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dirty="0" smtClean="0">
                          <a:solidFill>
                            <a:srgbClr val="FFC000"/>
                          </a:solidFill>
                        </a:rPr>
                        <a:t>Action of </a:t>
                      </a:r>
                      <a:r>
                        <a:rPr lang="en-US" sz="3600" dirty="0" smtClean="0">
                          <a:solidFill>
                            <a:srgbClr val="FFC000"/>
                          </a:solidFill>
                        </a:rPr>
                        <a:t>Relaxin:-</a:t>
                      </a:r>
                      <a:endParaRPr lang="en-US" sz="3600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76200" y="1447800"/>
          <a:ext cx="8991600" cy="1694815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tableStyleId>{93296810-A885-4BE3-A3E7-6D5BEEA58F35}</a:tableStyleId>
              </a:tblPr>
              <a:tblGrid>
                <a:gridCol w="8991600"/>
              </a:tblGrid>
              <a:tr h="91440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buFont typeface="Wingdings" pitchFamily="2" charset="2"/>
                        <a:buChar char="Ø"/>
                      </a:pP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1. Loosening of pubic symphasis, sacroiliac joints and softening of cervix during pregnancy.</a:t>
                      </a:r>
                    </a:p>
                    <a:p>
                      <a:pPr algn="just">
                        <a:lnSpc>
                          <a:spcPct val="150000"/>
                        </a:lnSpc>
                        <a:buFont typeface="Wingdings" pitchFamily="2" charset="2"/>
                        <a:buChar char="Ø"/>
                      </a:pP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2. Facilitating delivery.</a:t>
                      </a:r>
                    </a:p>
                    <a:p>
                      <a:pPr algn="just">
                        <a:lnSpc>
                          <a:spcPct val="150000"/>
                        </a:lnSpc>
                        <a:buFont typeface="Wingdings" pitchFamily="2" charset="2"/>
                        <a:buChar char="Ø"/>
                      </a:pP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3. Reduce the uterine contraction during pregnancy.</a:t>
                      </a:r>
                    </a:p>
                    <a:p>
                      <a:pPr algn="just">
                        <a:lnSpc>
                          <a:spcPct val="150000"/>
                        </a:lnSpc>
                        <a:buFont typeface="Wingdings" pitchFamily="2" charset="2"/>
                        <a:buChar char="Ø"/>
                      </a:pP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4. it promotes the tubulo-alveolar growth of mammary glands.</a:t>
                      </a:r>
                      <a:endParaRPr lang="en-US" sz="1800" baseline="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52400" y="3352800"/>
          <a:ext cx="2667000" cy="68580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tableStyleId>{00A15C55-8517-42AA-B614-E9B94910E393}</a:tableStyleId>
              </a:tblPr>
              <a:tblGrid>
                <a:gridCol w="2667000"/>
              </a:tblGrid>
              <a:tr h="6858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dirty="0" smtClean="0">
                          <a:solidFill>
                            <a:srgbClr val="FFC000"/>
                          </a:solidFill>
                        </a:rPr>
                        <a:t>2. Inhibin:-</a:t>
                      </a:r>
                      <a:endParaRPr lang="en-US" sz="3600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76200" y="4191000"/>
          <a:ext cx="8991600" cy="1694815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tableStyleId>{93296810-A885-4BE3-A3E7-6D5BEEA58F35}</a:tableStyleId>
              </a:tblPr>
              <a:tblGrid>
                <a:gridCol w="8991600"/>
              </a:tblGrid>
              <a:tr h="91440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buFont typeface="Wingdings" pitchFamily="2" charset="2"/>
                        <a:buChar char="Ø"/>
                      </a:pP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The hormone Inhibin produced by granulosa cells of the graffian follicle.</a:t>
                      </a:r>
                    </a:p>
                    <a:p>
                      <a:pPr algn="just">
                        <a:lnSpc>
                          <a:spcPct val="150000"/>
                        </a:lnSpc>
                        <a:buFont typeface="Wingdings" pitchFamily="2" charset="2"/>
                        <a:buChar char="Ø"/>
                      </a:pP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In the female this hormone is called as Inhibin F.</a:t>
                      </a:r>
                    </a:p>
                    <a:p>
                      <a:pPr algn="just">
                        <a:lnSpc>
                          <a:spcPct val="150000"/>
                        </a:lnSpc>
                        <a:buFont typeface="Wingdings" pitchFamily="2" charset="2"/>
                        <a:buChar char="Ø"/>
                      </a:pP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It is now called as folliculostain.</a:t>
                      </a:r>
                    </a:p>
                    <a:p>
                      <a:pPr algn="just">
                        <a:lnSpc>
                          <a:spcPct val="150000"/>
                        </a:lnSpc>
                        <a:buFont typeface="Wingdings" pitchFamily="2" charset="2"/>
                        <a:buChar char="Ø"/>
                      </a:pP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It inhibit the secretion of FSH.</a:t>
                      </a:r>
                      <a:endParaRPr lang="en-US" sz="1800" baseline="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wheel spokes="8"/>
    <p:sndAc>
      <p:stSnd>
        <p:snd r:embed="rId2" name="coin.wav" builtIn="1"/>
      </p:stSnd>
    </p:sndAc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447800" y="457200"/>
          <a:ext cx="5715000" cy="106680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tableStyleId>{00A15C55-8517-42AA-B614-E9B94910E393}</a:tableStyleId>
              </a:tblPr>
              <a:tblGrid>
                <a:gridCol w="5715000"/>
              </a:tblGrid>
              <a:tr h="61976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 smtClean="0">
                          <a:solidFill>
                            <a:srgbClr val="00B0F0"/>
                          </a:solidFill>
                          <a:latin typeface="Arial Black" pitchFamily="34" charset="0"/>
                        </a:rPr>
                        <a:t>Hormonal Control of Reproduction</a:t>
                      </a:r>
                      <a:endParaRPr lang="en-US" sz="3200" dirty="0">
                        <a:solidFill>
                          <a:srgbClr val="00B0F0"/>
                        </a:solidFill>
                        <a:latin typeface="Arial Black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228600" y="1752600"/>
          <a:ext cx="8763000" cy="39624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8763000"/>
              </a:tblGrid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en-US" sz="2000" i="0" dirty="0" smtClean="0">
                          <a:solidFill>
                            <a:srgbClr val="FFFF00"/>
                          </a:solidFill>
                          <a:latin typeface="Arial Black" pitchFamily="34" charset="0"/>
                        </a:rPr>
                        <a:t>Hormonal</a:t>
                      </a:r>
                      <a:r>
                        <a:rPr lang="en-US" sz="2000" i="0" baseline="0" dirty="0" smtClean="0">
                          <a:solidFill>
                            <a:srgbClr val="FFFF00"/>
                          </a:solidFill>
                          <a:latin typeface="Arial Black" pitchFamily="34" charset="0"/>
                        </a:rPr>
                        <a:t> control of reproduction in males and Females</a:t>
                      </a:r>
                      <a:endParaRPr lang="en-US" sz="2000" i="0" dirty="0">
                        <a:solidFill>
                          <a:srgbClr val="FFFF00"/>
                        </a:solidFill>
                        <a:latin typeface="Arial Black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76200" y="2362200"/>
          <a:ext cx="8991600" cy="257556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tableStyleId>{93296810-A885-4BE3-A3E7-6D5BEEA58F35}</a:tableStyleId>
              </a:tblPr>
              <a:tblGrid>
                <a:gridCol w="8991600"/>
              </a:tblGrid>
              <a:tr h="257556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buFont typeface="Wingdings" pitchFamily="2" charset="2"/>
                        <a:buChar char="Ø"/>
                      </a:pPr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Gonads are the main reproductive organ in male and female.</a:t>
                      </a:r>
                    </a:p>
                    <a:p>
                      <a:pPr>
                        <a:lnSpc>
                          <a:spcPct val="150000"/>
                        </a:lnSpc>
                        <a:buFont typeface="Wingdings" pitchFamily="2" charset="2"/>
                        <a:buChar char="Ø"/>
                      </a:pPr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In gonads there are different types</a:t>
                      </a:r>
                      <a:r>
                        <a:rPr lang="en-US" sz="2000" baseline="0" dirty="0" smtClean="0">
                          <a:solidFill>
                            <a:schemeClr val="tx1"/>
                          </a:solidFill>
                        </a:rPr>
                        <a:t> of cells which secretes different types of reproductive hormones.</a:t>
                      </a:r>
                    </a:p>
                    <a:p>
                      <a:pPr>
                        <a:lnSpc>
                          <a:spcPct val="150000"/>
                        </a:lnSpc>
                        <a:buFont typeface="Wingdings" pitchFamily="2" charset="2"/>
                        <a:buChar char="Ø"/>
                      </a:pPr>
                      <a:r>
                        <a:rPr lang="en-US" sz="2000" baseline="0" dirty="0" smtClean="0">
                          <a:solidFill>
                            <a:schemeClr val="tx1"/>
                          </a:solidFill>
                        </a:rPr>
                        <a:t>In Males, interstitial cells or cells of Leyding.</a:t>
                      </a:r>
                    </a:p>
                    <a:p>
                      <a:pPr>
                        <a:lnSpc>
                          <a:spcPct val="150000"/>
                        </a:lnSpc>
                        <a:buFont typeface="Wingdings" pitchFamily="2" charset="2"/>
                        <a:buChar char="Ø"/>
                      </a:pPr>
                      <a:r>
                        <a:rPr lang="en-US" sz="2000" baseline="0" dirty="0" smtClean="0">
                          <a:solidFill>
                            <a:schemeClr val="tx1"/>
                          </a:solidFill>
                        </a:rPr>
                        <a:t>In Females, Follicular and Corpus Luteum.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wheel spokes="8"/>
    <p:sndAc>
      <p:stSnd>
        <p:snd r:embed="rId3" name="coin.wav" builtIn="1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667000" y="457200"/>
          <a:ext cx="3733800" cy="61976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tableStyleId>{00A15C55-8517-42AA-B614-E9B94910E393}</a:tableStyleId>
              </a:tblPr>
              <a:tblGrid>
                <a:gridCol w="3733800"/>
              </a:tblGrid>
              <a:tr h="61976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 smtClean="0">
                          <a:solidFill>
                            <a:srgbClr val="00B0F0"/>
                          </a:solidFill>
                          <a:latin typeface="Arial Black" pitchFamily="34" charset="0"/>
                        </a:rPr>
                        <a:t>Testes</a:t>
                      </a:r>
                      <a:endParaRPr lang="en-US" sz="3200" dirty="0">
                        <a:solidFill>
                          <a:srgbClr val="00B0F0"/>
                        </a:solidFill>
                        <a:latin typeface="Arial Black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76200" y="1403604"/>
          <a:ext cx="8991600" cy="4206240"/>
        </p:xfrm>
        <a:graphic>
          <a:graphicData uri="http://schemas.openxmlformats.org/drawingml/2006/table">
            <a:tbl>
              <a:tblPr firstRow="1" bandRow="1"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tableStyleId>{93296810-A885-4BE3-A3E7-6D5BEEA58F35}</a:tableStyleId>
              </a:tblPr>
              <a:tblGrid>
                <a:gridCol w="8991600"/>
              </a:tblGrid>
              <a:tr h="257556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buFont typeface="Wingdings" pitchFamily="2" charset="2"/>
                        <a:buChar char="Ø"/>
                      </a:pPr>
                      <a:r>
                        <a:rPr lang="en-US" sz="2000" b="1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The testes</a:t>
                      </a:r>
                      <a:r>
                        <a:rPr lang="en-US" sz="2000" b="1" i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plays two role one in Hormonal and second in Reproductive.</a:t>
                      </a:r>
                    </a:p>
                    <a:p>
                      <a:pPr algn="just">
                        <a:lnSpc>
                          <a:spcPct val="150000"/>
                        </a:lnSpc>
                        <a:buFont typeface="Wingdings" pitchFamily="2" charset="2"/>
                        <a:buChar char="Ø"/>
                      </a:pPr>
                      <a:r>
                        <a:rPr lang="en-US" sz="2000" b="1" i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The first involve in secretion of hormone that is Testosterone by Interstitial cells and second function involves in Spermatogenesis of Germ cells in Epithelium of the Semniferous tubules.</a:t>
                      </a:r>
                    </a:p>
                    <a:p>
                      <a:pPr algn="just">
                        <a:lnSpc>
                          <a:spcPct val="150000"/>
                        </a:lnSpc>
                        <a:buFont typeface="Wingdings" pitchFamily="2" charset="2"/>
                        <a:buChar char="Ø"/>
                      </a:pPr>
                      <a:r>
                        <a:rPr lang="en-US" sz="2000" b="1" i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There are of four types of sex hormones.</a:t>
                      </a:r>
                    </a:p>
                    <a:p>
                      <a:pPr algn="just">
                        <a:lnSpc>
                          <a:spcPct val="150000"/>
                        </a:lnSpc>
                        <a:buFont typeface="Wingdings" pitchFamily="2" charset="2"/>
                        <a:buChar char="Ø"/>
                      </a:pPr>
                      <a:r>
                        <a:rPr lang="en-US" sz="2000" b="1" i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 Testosterone.</a:t>
                      </a:r>
                    </a:p>
                    <a:p>
                      <a:pPr algn="just">
                        <a:lnSpc>
                          <a:spcPct val="150000"/>
                        </a:lnSpc>
                        <a:buFont typeface="Wingdings" pitchFamily="2" charset="2"/>
                        <a:buChar char="Ø"/>
                      </a:pPr>
                      <a:r>
                        <a:rPr lang="en-US" sz="2000" b="1" i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2. Androsterone.</a:t>
                      </a:r>
                    </a:p>
                    <a:p>
                      <a:pPr algn="just">
                        <a:lnSpc>
                          <a:spcPct val="150000"/>
                        </a:lnSpc>
                        <a:buFont typeface="Wingdings" pitchFamily="2" charset="2"/>
                        <a:buChar char="Ø"/>
                      </a:pPr>
                      <a:r>
                        <a:rPr lang="en-US" sz="2000" b="1" i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3. Epiandrosterone and </a:t>
                      </a:r>
                    </a:p>
                    <a:p>
                      <a:pPr algn="just">
                        <a:lnSpc>
                          <a:spcPct val="150000"/>
                        </a:lnSpc>
                        <a:buFont typeface="Wingdings" pitchFamily="2" charset="2"/>
                        <a:buChar char="Ø"/>
                      </a:pPr>
                      <a:r>
                        <a:rPr lang="en-US" sz="2000" b="1" i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 Dehydro-epiandrosterone. </a:t>
                      </a:r>
                      <a:endParaRPr lang="en-US" sz="2000" b="1" i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wheel spokes="8"/>
    <p:sndAc>
      <p:stSnd>
        <p:snd r:embed="rId3" name="coin.wav" builtIn="1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76200" y="228600"/>
          <a:ext cx="8991600" cy="649224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tableStyleId>{93296810-A885-4BE3-A3E7-6D5BEEA58F35}</a:tableStyleId>
              </a:tblPr>
              <a:tblGrid>
                <a:gridCol w="8991600"/>
              </a:tblGrid>
              <a:tr h="257556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buFont typeface="Wingdings" pitchFamily="2" charset="2"/>
                        <a:buChar char="Ø"/>
                      </a:pPr>
                      <a:r>
                        <a:rPr lang="en-US" sz="2000" b="1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The Testosterone</a:t>
                      </a:r>
                      <a:r>
                        <a:rPr lang="en-US" sz="2000" b="1" i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is the main Sex Hormone.</a:t>
                      </a:r>
                    </a:p>
                    <a:p>
                      <a:pPr algn="just">
                        <a:lnSpc>
                          <a:spcPct val="150000"/>
                        </a:lnSpc>
                        <a:buFont typeface="Wingdings" pitchFamily="2" charset="2"/>
                        <a:buChar char="Ø"/>
                      </a:pPr>
                      <a:r>
                        <a:rPr lang="en-US" sz="2000" b="1" i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The secretion of this Hormone is stimulated by pituitary Hormone like ICSH and FSH.</a:t>
                      </a:r>
                    </a:p>
                    <a:p>
                      <a:pPr algn="just">
                        <a:lnSpc>
                          <a:spcPct val="150000"/>
                        </a:lnSpc>
                        <a:buFont typeface="Wingdings" pitchFamily="2" charset="2"/>
                        <a:buChar char="Ø"/>
                      </a:pPr>
                      <a:r>
                        <a:rPr lang="en-US" sz="2000" b="1" i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The secretion of Testosterone hormone is promoted by the LH, is also called as ICSH in the male.</a:t>
                      </a:r>
                    </a:p>
                    <a:p>
                      <a:pPr algn="just">
                        <a:lnSpc>
                          <a:spcPct val="150000"/>
                        </a:lnSpc>
                        <a:buFont typeface="Wingdings" pitchFamily="2" charset="2"/>
                        <a:buChar char="Ø"/>
                      </a:pPr>
                      <a:r>
                        <a:rPr lang="en-US" sz="2000" b="1" i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The daily secretion rate of hormone is 4 to 9 Mg.</a:t>
                      </a:r>
                    </a:p>
                    <a:p>
                      <a:pPr algn="just">
                        <a:lnSpc>
                          <a:spcPct val="150000"/>
                        </a:lnSpc>
                        <a:buFont typeface="Wingdings" pitchFamily="2" charset="2"/>
                        <a:buChar char="Ø"/>
                      </a:pPr>
                      <a:r>
                        <a:rPr lang="en-US" sz="2000" b="1" i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The plasma concentration is about 0.5 to 1.0 µg /dl.</a:t>
                      </a:r>
                    </a:p>
                    <a:p>
                      <a:pPr algn="just">
                        <a:lnSpc>
                          <a:spcPct val="150000"/>
                        </a:lnSpc>
                        <a:buFont typeface="Wingdings" pitchFamily="2" charset="2"/>
                        <a:buChar char="Ø"/>
                      </a:pPr>
                      <a:r>
                        <a:rPr lang="en-US" sz="2000" b="1" i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About 97% Testosterone is transported in the plasma bound to Protein, 40% to Gonadal Steroid Binding Protein, 40% to albumine and 175 to other proteins and 3% circulate in free form.</a:t>
                      </a:r>
                    </a:p>
                    <a:p>
                      <a:pPr algn="just">
                        <a:lnSpc>
                          <a:spcPct val="150000"/>
                        </a:lnSpc>
                        <a:buFont typeface="Wingdings" pitchFamily="2" charset="2"/>
                        <a:buChar char="Ø"/>
                      </a:pPr>
                      <a:r>
                        <a:rPr lang="en-US" sz="2000" b="1" i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It is metabolized in Liver and other tissues and excreted is the Urine.</a:t>
                      </a:r>
                    </a:p>
                    <a:p>
                      <a:pPr algn="just">
                        <a:lnSpc>
                          <a:spcPct val="150000"/>
                        </a:lnSpc>
                        <a:buFont typeface="Wingdings" pitchFamily="2" charset="2"/>
                        <a:buChar char="Ø"/>
                      </a:pPr>
                      <a:r>
                        <a:rPr lang="en-US" sz="2000" b="1" i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Some Testosterone is converted in oestrogens.</a:t>
                      </a:r>
                    </a:p>
                    <a:p>
                      <a:pPr algn="just">
                        <a:lnSpc>
                          <a:spcPct val="150000"/>
                        </a:lnSpc>
                        <a:buFont typeface="Wingdings" pitchFamily="2" charset="2"/>
                        <a:buChar char="Ø"/>
                      </a:pPr>
                      <a:r>
                        <a:rPr lang="en-US" sz="2000" b="1" i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The Leyding cells secretes Testosterone in the foetus, but this cells disappear at birth and they develop again in puberty.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wheel spokes="8"/>
    <p:sndAc>
      <p:stSnd>
        <p:snd r:embed="rId3" name="coin.wav" builtIn="1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905000" y="457200"/>
          <a:ext cx="5867400" cy="61976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tableStyleId>{00A15C55-8517-42AA-B614-E9B94910E393}</a:tableStyleId>
              </a:tblPr>
              <a:tblGrid>
                <a:gridCol w="5867400"/>
              </a:tblGrid>
              <a:tr h="61976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 smtClean="0">
                          <a:solidFill>
                            <a:srgbClr val="00B0F0"/>
                          </a:solidFill>
                          <a:latin typeface="Arial Black" pitchFamily="34" charset="0"/>
                        </a:rPr>
                        <a:t>Role of Hormones</a:t>
                      </a:r>
                      <a:endParaRPr lang="en-US" sz="3200" dirty="0">
                        <a:solidFill>
                          <a:srgbClr val="00B0F0"/>
                        </a:solidFill>
                        <a:latin typeface="Arial Black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0" y="1447800"/>
          <a:ext cx="9144000" cy="374904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tableStyleId>{93296810-A885-4BE3-A3E7-6D5BEEA58F35}</a:tableStyleId>
              </a:tblPr>
              <a:tblGrid>
                <a:gridCol w="9144000"/>
              </a:tblGrid>
              <a:tr h="175260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buFont typeface="Wingdings" pitchFamily="2" charset="2"/>
                        <a:buChar char="Ø"/>
                      </a:pPr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Role of Testosterone Hormone:-</a:t>
                      </a:r>
                      <a:r>
                        <a:rPr lang="en-US" sz="2000" b="1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it has Androgenic and Anabolic effects.</a:t>
                      </a:r>
                    </a:p>
                    <a:p>
                      <a:pPr algn="just">
                        <a:lnSpc>
                          <a:spcPct val="150000"/>
                        </a:lnSpc>
                        <a:buFont typeface="Wingdings" pitchFamily="2" charset="2"/>
                        <a:buChar char="Ø"/>
                      </a:pPr>
                      <a:r>
                        <a:rPr lang="en-US" sz="2000" baseline="0" dirty="0" smtClean="0">
                          <a:solidFill>
                            <a:srgbClr val="FF0000"/>
                          </a:solidFill>
                          <a:latin typeface="+mn-lt"/>
                        </a:rPr>
                        <a:t>A. Androgenic actions:- </a:t>
                      </a:r>
                    </a:p>
                    <a:p>
                      <a:pPr algn="just">
                        <a:lnSpc>
                          <a:spcPct val="150000"/>
                        </a:lnSpc>
                        <a:buFont typeface="Wingdings" pitchFamily="2" charset="2"/>
                        <a:buChar char="Ø"/>
                      </a:pPr>
                      <a:r>
                        <a:rPr lang="en-US" sz="2000" b="1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1. In the foetus it causes the development of internal and external genitalia.</a:t>
                      </a:r>
                    </a:p>
                    <a:p>
                      <a:pPr algn="just">
                        <a:lnSpc>
                          <a:spcPct val="150000"/>
                        </a:lnSpc>
                        <a:buFont typeface="Wingdings" pitchFamily="2" charset="2"/>
                        <a:buChar char="Ø"/>
                      </a:pPr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2. it is plays an important role in growth and maintenance of male accessory sex organs and for appearance and maintenance of male secondary sex character</a:t>
                      </a:r>
                      <a:r>
                        <a:rPr lang="en-US" sz="2000" b="1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at puberty.</a:t>
                      </a:r>
                    </a:p>
                    <a:p>
                      <a:pPr algn="just">
                        <a:lnSpc>
                          <a:spcPct val="150000"/>
                        </a:lnSpc>
                        <a:buFont typeface="Wingdings" pitchFamily="2" charset="2"/>
                        <a:buChar char="Ø"/>
                      </a:pPr>
                      <a:r>
                        <a:rPr lang="en-US" sz="2000" b="1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3. it promotes spermatogenesis and prolong life of sperm.</a:t>
                      </a:r>
                    </a:p>
                    <a:p>
                      <a:pPr algn="just">
                        <a:lnSpc>
                          <a:spcPct val="150000"/>
                        </a:lnSpc>
                        <a:buFont typeface="Wingdings" pitchFamily="2" charset="2"/>
                        <a:buChar char="Ø"/>
                      </a:pPr>
                      <a:r>
                        <a:rPr lang="en-US" sz="2000" b="1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4. increase body hair, but decreases scalp hair growth.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wheel spokes="8"/>
    <p:sndAc>
      <p:stSnd>
        <p:snd r:embed="rId3" name="coin.wav" builtIn="1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76200" y="533400"/>
          <a:ext cx="8991600" cy="269748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tableStyleId>{93296810-A885-4BE3-A3E7-6D5BEEA58F35}</a:tableStyleId>
              </a:tblPr>
              <a:tblGrid>
                <a:gridCol w="8991600"/>
              </a:tblGrid>
              <a:tr h="257556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buFont typeface="Wingdings" pitchFamily="2" charset="2"/>
                        <a:buChar char="Ø"/>
                      </a:pPr>
                      <a:r>
                        <a:rPr lang="en-US" sz="2000" dirty="0" smtClean="0">
                          <a:solidFill>
                            <a:srgbClr val="FF0000"/>
                          </a:solidFill>
                          <a:latin typeface="+mn-lt"/>
                        </a:rPr>
                        <a:t>B. Anabolic Actions:-</a:t>
                      </a:r>
                    </a:p>
                    <a:p>
                      <a:pPr algn="just">
                        <a:lnSpc>
                          <a:spcPct val="150000"/>
                        </a:lnSpc>
                        <a:buFont typeface="Wingdings" pitchFamily="2" charset="2"/>
                        <a:buChar char="Ø"/>
                      </a:pPr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1. Promotes synthesis of proteins and decreases protein breakdown,</a:t>
                      </a:r>
                      <a:r>
                        <a:rPr lang="en-US" sz="2000" b="1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induce positive N</a:t>
                      </a:r>
                      <a:r>
                        <a:rPr lang="en-US" sz="1800" b="1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2 balance and favors growth.</a:t>
                      </a:r>
                    </a:p>
                    <a:p>
                      <a:pPr algn="just">
                        <a:lnSpc>
                          <a:spcPct val="150000"/>
                        </a:lnSpc>
                        <a:buFont typeface="Wingdings" pitchFamily="2" charset="2"/>
                        <a:buChar char="Ø"/>
                      </a:pPr>
                      <a:r>
                        <a:rPr lang="en-US" sz="1800" b="1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2. It also causes the moderate rotation of Na, K, Ca, P, S and H2o.</a:t>
                      </a:r>
                    </a:p>
                    <a:p>
                      <a:pPr algn="just">
                        <a:lnSpc>
                          <a:spcPct val="150000"/>
                        </a:lnSpc>
                        <a:buFont typeface="Wingdings" pitchFamily="2" charset="2"/>
                        <a:buChar char="Ø"/>
                      </a:pPr>
                      <a:r>
                        <a:rPr lang="en-US" sz="1800" b="1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3. Although, it causes linear bone growth.</a:t>
                      </a:r>
                    </a:p>
                    <a:p>
                      <a:pPr algn="just">
                        <a:lnSpc>
                          <a:spcPct val="150000"/>
                        </a:lnSpc>
                        <a:buFont typeface="Wingdings" pitchFamily="2" charset="2"/>
                        <a:buChar char="Ø"/>
                      </a:pPr>
                      <a:r>
                        <a:rPr lang="en-US" sz="1800" b="1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4. It also increase muscle mass.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wheel spokes="8"/>
    <p:sndAc>
      <p:stSnd>
        <p:snd r:embed="rId3" name="coin.wav" builtIn="1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76200" y="609600"/>
          <a:ext cx="5334000" cy="64008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tableStyleId>{00A15C55-8517-42AA-B614-E9B94910E393}</a:tableStyleId>
              </a:tblPr>
              <a:tblGrid>
                <a:gridCol w="5334000"/>
              </a:tblGrid>
              <a:tr h="4572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dirty="0" smtClean="0">
                          <a:solidFill>
                            <a:srgbClr val="FFC000"/>
                          </a:solidFill>
                        </a:rPr>
                        <a:t>Functions of Sertoli Cells:-</a:t>
                      </a:r>
                      <a:endParaRPr lang="en-US" sz="3600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76200" y="1524000"/>
          <a:ext cx="8991600" cy="283464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tableStyleId>{93296810-A885-4BE3-A3E7-6D5BEEA58F35}</a:tableStyleId>
              </a:tblPr>
              <a:tblGrid>
                <a:gridCol w="8991600"/>
              </a:tblGrid>
              <a:tr h="257556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buFont typeface="Wingdings" pitchFamily="2" charset="2"/>
                        <a:buChar char="Ø"/>
                      </a:pPr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+mn-lt"/>
                        </a:rPr>
                        <a:t>1. The Sertoli cells convert the testosterone in the form of some astrogenes</a:t>
                      </a:r>
                      <a:r>
                        <a:rPr lang="en-US" sz="200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which diffuse into tubules from the adjacent Leyding cells.</a:t>
                      </a:r>
                    </a:p>
                    <a:p>
                      <a:pPr algn="just">
                        <a:lnSpc>
                          <a:spcPct val="150000"/>
                        </a:lnSpc>
                        <a:buFont typeface="Wingdings" pitchFamily="2" charset="2"/>
                        <a:buChar char="Ø"/>
                      </a:pPr>
                      <a:r>
                        <a:rPr lang="en-US" sz="200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2. Secretes androgen binding protein.</a:t>
                      </a:r>
                    </a:p>
                    <a:p>
                      <a:pPr algn="just">
                        <a:lnSpc>
                          <a:spcPct val="150000"/>
                        </a:lnSpc>
                        <a:buFont typeface="Wingdings" pitchFamily="2" charset="2"/>
                        <a:buChar char="Ø"/>
                      </a:pPr>
                      <a:r>
                        <a:rPr lang="en-US" sz="200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3. Contributes to blood testis barrier.</a:t>
                      </a:r>
                    </a:p>
                    <a:p>
                      <a:pPr algn="just">
                        <a:lnSpc>
                          <a:spcPct val="150000"/>
                        </a:lnSpc>
                        <a:buFont typeface="Wingdings" pitchFamily="2" charset="2"/>
                        <a:buChar char="Ø"/>
                      </a:pPr>
                      <a:r>
                        <a:rPr lang="en-US" sz="200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4. Provide the stable environment  for the development of germinal cells into spermatozoa.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+mn-lt"/>
                        </a:rPr>
                        <a:t>  </a:t>
                      </a:r>
                      <a:endParaRPr lang="en-US" sz="1800" baseline="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wheel spokes="8"/>
    <p:sndAc>
      <p:stSnd>
        <p:snd r:embed="rId3" name="coin.wav" builtIn="1"/>
      </p:stSnd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371600" y="228600"/>
          <a:ext cx="6400800" cy="64008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tableStyleId>{00A15C55-8517-42AA-B614-E9B94910E393}</a:tableStyleId>
              </a:tblPr>
              <a:tblGrid>
                <a:gridCol w="6400800"/>
              </a:tblGrid>
              <a:tr h="4572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b="1" dirty="0" smtClean="0">
                          <a:solidFill>
                            <a:srgbClr val="FFC000"/>
                          </a:solidFill>
                        </a:rPr>
                        <a:t>Control</a:t>
                      </a:r>
                      <a:r>
                        <a:rPr lang="en-US" sz="3600" b="1" baseline="0" dirty="0" smtClean="0">
                          <a:solidFill>
                            <a:srgbClr val="FFC000"/>
                          </a:solidFill>
                        </a:rPr>
                        <a:t> of testicular function:- </a:t>
                      </a:r>
                      <a:endParaRPr lang="en-US" sz="3600" b="1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76200" y="990600"/>
          <a:ext cx="8991600" cy="579120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tableStyleId>{93296810-A885-4BE3-A3E7-6D5BEEA58F35}</a:tableStyleId>
              </a:tblPr>
              <a:tblGrid>
                <a:gridCol w="8991600"/>
              </a:tblGrid>
              <a:tr h="579120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buFont typeface="Wingdings" pitchFamily="2" charset="2"/>
                        <a:buChar char="Ø"/>
                      </a:pPr>
                      <a:endParaRPr lang="en-US" sz="1800" baseline="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6" name="Rectangle 15"/>
          <p:cNvSpPr/>
          <p:nvPr/>
        </p:nvSpPr>
        <p:spPr>
          <a:xfrm>
            <a:off x="6934200" y="3200400"/>
            <a:ext cx="2090637" cy="36933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225425" dist="50800" dir="5220000" algn="ctr">
              <a:srgbClr val="000000">
                <a:alpha val="33000"/>
              </a:srgbClr>
            </a:outerShdw>
            <a:reflection blurRad="6350" stA="50000" endA="300" endPos="38500" dist="50800" dir="5400000" sy="-100000" algn="bl" rotWithShape="0"/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txBody>
          <a:bodyPr wrap="none">
            <a:spAutoFit/>
          </a:bodyPr>
          <a:lstStyle/>
          <a:p>
            <a:r>
              <a:rPr lang="en-US" b="1" dirty="0" smtClean="0"/>
              <a:t>Release of FSH &amp; LH</a:t>
            </a:r>
            <a:endParaRPr lang="en-US" b="1" dirty="0"/>
          </a:p>
        </p:txBody>
      </p:sp>
      <p:sp>
        <p:nvSpPr>
          <p:cNvPr id="18" name="Rectangle 17"/>
          <p:cNvSpPr/>
          <p:nvPr/>
        </p:nvSpPr>
        <p:spPr>
          <a:xfrm>
            <a:off x="3428999" y="3219271"/>
            <a:ext cx="2743201" cy="120032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225425" dist="50800" dir="5220000" algn="ctr">
              <a:srgbClr val="000000">
                <a:alpha val="33000"/>
              </a:srgbClr>
            </a:outerShdw>
            <a:reflection blurRad="6350" stA="50000" endA="300" endPos="38500" dist="50800" dir="5400000" sy="-100000" algn="bl" rotWithShape="0"/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txBody>
          <a:bodyPr wrap="square">
            <a:spAutoFit/>
          </a:bodyPr>
          <a:lstStyle/>
          <a:p>
            <a:pPr algn="ctr"/>
            <a:r>
              <a:rPr lang="en-US" b="1" dirty="0" smtClean="0"/>
              <a:t>FSH Act on ST &amp; Promotes Spermatogenesis &amp; also Stimulates Secretion of Inhibin by Sertoli Cells</a:t>
            </a:r>
            <a:endParaRPr lang="en-US" b="1" dirty="0"/>
          </a:p>
        </p:txBody>
      </p:sp>
      <p:sp>
        <p:nvSpPr>
          <p:cNvPr id="23" name="Rectangle 22"/>
          <p:cNvSpPr/>
          <p:nvPr/>
        </p:nvSpPr>
        <p:spPr>
          <a:xfrm>
            <a:off x="76199" y="3163669"/>
            <a:ext cx="2743201" cy="646331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225425" dist="50800" dir="5220000" algn="ctr">
              <a:srgbClr val="000000">
                <a:alpha val="33000"/>
              </a:srgbClr>
            </a:outerShdw>
            <a:reflection blurRad="6350" stA="50000" endA="300" endPos="38500" dist="50800" dir="5400000" sy="-100000" algn="bl" rotWithShape="0"/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txBody>
          <a:bodyPr wrap="square">
            <a:spAutoFit/>
          </a:bodyPr>
          <a:lstStyle/>
          <a:p>
            <a:pPr algn="ctr"/>
            <a:r>
              <a:rPr lang="en-US" b="1" dirty="0" smtClean="0"/>
              <a:t>LH Act on L Cells &amp; Causes Secretion of Testosterone</a:t>
            </a:r>
            <a:endParaRPr lang="en-US" b="1" dirty="0"/>
          </a:p>
        </p:txBody>
      </p:sp>
      <p:sp>
        <p:nvSpPr>
          <p:cNvPr id="25" name="Rectangle 24"/>
          <p:cNvSpPr/>
          <p:nvPr/>
        </p:nvSpPr>
        <p:spPr>
          <a:xfrm>
            <a:off x="130784" y="1688068"/>
            <a:ext cx="1576072" cy="36933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225425" dist="50800" dir="5220000" algn="ctr">
              <a:srgbClr val="000000">
                <a:alpha val="33000"/>
              </a:srgbClr>
            </a:outerShdw>
            <a:reflection blurRad="6350" stA="50000" endA="300" endPos="38500" dist="50800" dir="5400000" sy="-100000" algn="bl" rotWithShape="0"/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txBody>
          <a:bodyPr wrap="none">
            <a:spAutoFit/>
          </a:bodyPr>
          <a:lstStyle/>
          <a:p>
            <a:r>
              <a:rPr lang="en-US" b="1" dirty="0" smtClean="0"/>
              <a:t>Hypothalamus</a:t>
            </a:r>
            <a:endParaRPr lang="en-US" b="1" dirty="0"/>
          </a:p>
        </p:txBody>
      </p:sp>
      <p:sp>
        <p:nvSpPr>
          <p:cNvPr id="26" name="Rectangle 25"/>
          <p:cNvSpPr/>
          <p:nvPr/>
        </p:nvSpPr>
        <p:spPr>
          <a:xfrm>
            <a:off x="2873984" y="1752600"/>
            <a:ext cx="3492687" cy="36933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225425" dist="50800" dir="5220000" algn="ctr">
              <a:srgbClr val="000000">
                <a:alpha val="33000"/>
              </a:srgbClr>
            </a:outerShdw>
            <a:reflection blurRad="6350" stA="50000" endA="300" endPos="38500" dist="50800" dir="5400000" sy="-100000" algn="bl" rotWithShape="0"/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txBody>
          <a:bodyPr wrap="none">
            <a:spAutoFit/>
          </a:bodyPr>
          <a:lstStyle/>
          <a:p>
            <a:r>
              <a:rPr lang="en-US" b="1" dirty="0" smtClean="0"/>
              <a:t>Gonadotrophin releasing hormone</a:t>
            </a:r>
            <a:endParaRPr lang="en-US" b="1" dirty="0"/>
          </a:p>
        </p:txBody>
      </p:sp>
      <p:sp>
        <p:nvSpPr>
          <p:cNvPr id="27" name="Rectangle 26"/>
          <p:cNvSpPr/>
          <p:nvPr/>
        </p:nvSpPr>
        <p:spPr>
          <a:xfrm>
            <a:off x="7261793" y="1752600"/>
            <a:ext cx="1842364" cy="36933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225425" dist="50800" dir="5220000" algn="ctr">
              <a:srgbClr val="000000">
                <a:alpha val="33000"/>
              </a:srgbClr>
            </a:outerShdw>
            <a:reflection blurRad="6350" stA="50000" endA="300" endPos="38500" dist="50800" dir="5400000" sy="-100000" algn="bl" rotWithShape="0"/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txBody>
          <a:bodyPr wrap="none">
            <a:spAutoFit/>
          </a:bodyPr>
          <a:lstStyle/>
          <a:p>
            <a:r>
              <a:rPr lang="en-US" b="1" dirty="0" smtClean="0"/>
              <a:t>Reaches pituitary</a:t>
            </a:r>
            <a:endParaRPr lang="en-US" b="1" dirty="0"/>
          </a:p>
        </p:txBody>
      </p:sp>
      <p:sp>
        <p:nvSpPr>
          <p:cNvPr id="28" name="Rectangle 27"/>
          <p:cNvSpPr/>
          <p:nvPr/>
        </p:nvSpPr>
        <p:spPr>
          <a:xfrm>
            <a:off x="76200" y="4888468"/>
            <a:ext cx="2590800" cy="646331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225425" dist="50800" dir="5220000" algn="ctr">
              <a:srgbClr val="000000">
                <a:alpha val="33000"/>
              </a:srgbClr>
            </a:outerShdw>
            <a:reflection blurRad="6350" stA="50000" endA="300" endPos="38500" dist="50800" dir="5400000" sy="-100000" algn="bl" rotWithShape="0"/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txBody>
          <a:bodyPr wrap="square">
            <a:spAutoFit/>
          </a:bodyPr>
          <a:lstStyle/>
          <a:p>
            <a:pPr algn="ctr"/>
            <a:r>
              <a:rPr lang="en-US" b="1" dirty="0" smtClean="0"/>
              <a:t>Inhibin Act on pituitary and inhibit FSH</a:t>
            </a:r>
            <a:endParaRPr lang="en-US" b="1" dirty="0"/>
          </a:p>
        </p:txBody>
      </p:sp>
      <p:sp>
        <p:nvSpPr>
          <p:cNvPr id="29" name="Rectangle 28"/>
          <p:cNvSpPr/>
          <p:nvPr/>
        </p:nvSpPr>
        <p:spPr>
          <a:xfrm>
            <a:off x="3429000" y="4876800"/>
            <a:ext cx="2590800" cy="120032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225425" dist="50800" dir="5220000" algn="ctr">
              <a:srgbClr val="000000">
                <a:alpha val="33000"/>
              </a:srgbClr>
            </a:outerShdw>
            <a:reflection blurRad="6350" stA="50000" endA="300" endPos="38500" dist="50800" dir="5400000" sy="-100000" algn="bl" rotWithShape="0"/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txBody>
          <a:bodyPr wrap="square">
            <a:spAutoFit/>
          </a:bodyPr>
          <a:lstStyle/>
          <a:p>
            <a:pPr algn="ctr"/>
            <a:r>
              <a:rPr lang="en-US" b="1" dirty="0" smtClean="0"/>
              <a:t>Testosterone act on Hypothalamus and Inhibit to LH &amp; reduces GnRH</a:t>
            </a:r>
            <a:endParaRPr lang="en-US" b="1" dirty="0"/>
          </a:p>
        </p:txBody>
      </p:sp>
      <p:sp>
        <p:nvSpPr>
          <p:cNvPr id="30" name="Rectangle 29"/>
          <p:cNvSpPr/>
          <p:nvPr/>
        </p:nvSpPr>
        <p:spPr>
          <a:xfrm>
            <a:off x="6858000" y="4876800"/>
            <a:ext cx="2166837" cy="92333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225425" dist="50800" dir="5220000" algn="ctr">
              <a:srgbClr val="000000">
                <a:alpha val="33000"/>
              </a:srgbClr>
            </a:outerShdw>
            <a:reflection blurRad="6350" stA="50000" endA="300" endPos="38500" dist="50800" dir="5400000" sy="-100000" algn="bl" rotWithShape="0"/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txBody>
          <a:bodyPr wrap="square">
            <a:spAutoFit/>
          </a:bodyPr>
          <a:lstStyle/>
          <a:p>
            <a:pPr algn="ctr"/>
            <a:r>
              <a:rPr lang="en-US" b="1" dirty="0" smtClean="0"/>
              <a:t>Maintain the Optimum level of Testosterone</a:t>
            </a:r>
            <a:endParaRPr lang="en-US" b="1" dirty="0"/>
          </a:p>
        </p:txBody>
      </p:sp>
      <p:sp>
        <p:nvSpPr>
          <p:cNvPr id="32" name="Right Arrow 31"/>
          <p:cNvSpPr/>
          <p:nvPr/>
        </p:nvSpPr>
        <p:spPr>
          <a:xfrm>
            <a:off x="1676400" y="1828800"/>
            <a:ext cx="978408" cy="304800"/>
          </a:xfrm>
          <a:prstGeom prst="rightArrow">
            <a:avLst/>
          </a:prstGeom>
          <a:effectLst>
            <a:glow rad="139700">
              <a:schemeClr val="accent2">
                <a:satMod val="175000"/>
                <a:alpha val="40000"/>
              </a:schemeClr>
            </a:glow>
          </a:effectLst>
          <a:scene3d>
            <a:camera prst="perspectiveHeroicExtremeLeftFacing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3" name="Right Arrow 32"/>
          <p:cNvSpPr/>
          <p:nvPr/>
        </p:nvSpPr>
        <p:spPr>
          <a:xfrm>
            <a:off x="6031992" y="1828800"/>
            <a:ext cx="978408" cy="304800"/>
          </a:xfrm>
          <a:prstGeom prst="rightArrow">
            <a:avLst/>
          </a:prstGeom>
          <a:effectLst>
            <a:glow rad="139700">
              <a:schemeClr val="accent2">
                <a:satMod val="175000"/>
                <a:alpha val="40000"/>
              </a:schemeClr>
            </a:glow>
          </a:effectLst>
          <a:scene3d>
            <a:camera prst="perspectiveHeroicExtremeLeftFacing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4" name="Right Arrow 33"/>
          <p:cNvSpPr/>
          <p:nvPr/>
        </p:nvSpPr>
        <p:spPr>
          <a:xfrm rot="10800000">
            <a:off x="5867400" y="3352800"/>
            <a:ext cx="978408" cy="304800"/>
          </a:xfrm>
          <a:prstGeom prst="rightArrow">
            <a:avLst/>
          </a:prstGeom>
          <a:effectLst>
            <a:glow rad="139700">
              <a:schemeClr val="accent2">
                <a:satMod val="175000"/>
                <a:alpha val="40000"/>
              </a:schemeClr>
            </a:glow>
          </a:effectLst>
          <a:scene3d>
            <a:camera prst="perspectiveHeroicExtremeLeftFacing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5" name="Right Arrow 34"/>
          <p:cNvSpPr/>
          <p:nvPr/>
        </p:nvSpPr>
        <p:spPr>
          <a:xfrm>
            <a:off x="2209800" y="5410200"/>
            <a:ext cx="978408" cy="304800"/>
          </a:xfrm>
          <a:prstGeom prst="rightArrow">
            <a:avLst/>
          </a:prstGeom>
          <a:effectLst>
            <a:glow rad="139700">
              <a:schemeClr val="accent2">
                <a:satMod val="175000"/>
                <a:alpha val="40000"/>
              </a:schemeClr>
            </a:glow>
          </a:effectLst>
          <a:scene3d>
            <a:camera prst="perspectiveHeroicExtremeLeftFacing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" name="Right Arrow 35"/>
          <p:cNvSpPr/>
          <p:nvPr/>
        </p:nvSpPr>
        <p:spPr>
          <a:xfrm>
            <a:off x="5803392" y="5181600"/>
            <a:ext cx="978408" cy="304800"/>
          </a:xfrm>
          <a:prstGeom prst="rightArrow">
            <a:avLst/>
          </a:prstGeom>
          <a:effectLst>
            <a:glow rad="139700">
              <a:schemeClr val="accent2">
                <a:satMod val="175000"/>
                <a:alpha val="40000"/>
              </a:schemeClr>
            </a:glow>
          </a:effectLst>
          <a:scene3d>
            <a:camera prst="perspectiveHeroicExtremeLeftFacing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7" name="Right Arrow 36"/>
          <p:cNvSpPr/>
          <p:nvPr/>
        </p:nvSpPr>
        <p:spPr>
          <a:xfrm rot="10800000">
            <a:off x="2209801" y="3733799"/>
            <a:ext cx="978408" cy="304800"/>
          </a:xfrm>
          <a:prstGeom prst="rightArrow">
            <a:avLst/>
          </a:prstGeom>
          <a:effectLst>
            <a:glow rad="139700">
              <a:schemeClr val="accent2">
                <a:satMod val="175000"/>
                <a:alpha val="40000"/>
              </a:schemeClr>
            </a:glow>
          </a:effectLst>
          <a:scene3d>
            <a:camera prst="perspectiveHeroicExtremeLeftFacing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8" name="Right Arrow 37"/>
          <p:cNvSpPr/>
          <p:nvPr/>
        </p:nvSpPr>
        <p:spPr>
          <a:xfrm rot="6730364">
            <a:off x="8024240" y="2461256"/>
            <a:ext cx="978408" cy="304800"/>
          </a:xfrm>
          <a:prstGeom prst="rightArrow">
            <a:avLst/>
          </a:prstGeom>
          <a:effectLst>
            <a:glow rad="139700">
              <a:schemeClr val="accent2">
                <a:satMod val="175000"/>
                <a:alpha val="40000"/>
              </a:schemeClr>
            </a:glow>
          </a:effectLst>
          <a:scene3d>
            <a:camera prst="perspectiveHeroicExtremeLeftFacing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0" name="Right Arrow 39"/>
          <p:cNvSpPr/>
          <p:nvPr/>
        </p:nvSpPr>
        <p:spPr>
          <a:xfrm rot="2828746">
            <a:off x="65152" y="4348482"/>
            <a:ext cx="978408" cy="304800"/>
          </a:xfrm>
          <a:prstGeom prst="rightArrow">
            <a:avLst/>
          </a:prstGeom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ransition>
    <p:wheel spokes="8"/>
    <p:sndAc>
      <p:stSnd>
        <p:snd r:embed="rId3" name="coin.wav" builtIn="1"/>
      </p:stSnd>
    </p:sndAc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52400" y="152400"/>
          <a:ext cx="2209800" cy="68580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tableStyleId>{00A15C55-8517-42AA-B614-E9B94910E393}</a:tableStyleId>
              </a:tblPr>
              <a:tblGrid>
                <a:gridCol w="2209800"/>
              </a:tblGrid>
              <a:tr h="6858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dirty="0" smtClean="0">
                          <a:solidFill>
                            <a:srgbClr val="FFC000"/>
                          </a:solidFill>
                        </a:rPr>
                        <a:t>Ovaries:-</a:t>
                      </a:r>
                      <a:endParaRPr lang="en-US" sz="3600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76200" y="1066800"/>
          <a:ext cx="8991600" cy="137160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tableStyleId>{93296810-A885-4BE3-A3E7-6D5BEEA58F35}</a:tableStyleId>
              </a:tblPr>
              <a:tblGrid>
                <a:gridCol w="8991600"/>
              </a:tblGrid>
              <a:tr h="137160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buFont typeface="Wingdings" pitchFamily="2" charset="2"/>
                        <a:buChar char="Ø"/>
                      </a:pP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There are two ovaries in the abdominal cavity of the adult female.</a:t>
                      </a:r>
                    </a:p>
                    <a:p>
                      <a:pPr algn="just">
                        <a:lnSpc>
                          <a:spcPct val="150000"/>
                        </a:lnSpc>
                        <a:buFont typeface="Wingdings" pitchFamily="2" charset="2"/>
                        <a:buChar char="Ø"/>
                      </a:pP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Each ovary contain large number of ovarian Follicles.</a:t>
                      </a:r>
                    </a:p>
                    <a:p>
                      <a:pPr algn="just">
                        <a:lnSpc>
                          <a:spcPct val="150000"/>
                        </a:lnSpc>
                        <a:buFont typeface="Wingdings" pitchFamily="2" charset="2"/>
                        <a:buChar char="Ø"/>
                      </a:pP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The ovary secretes three Hormone like Estrogen, Progesterone and Relaxin.</a:t>
                      </a: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52400" y="2514600"/>
          <a:ext cx="2209800" cy="68580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tableStyleId>{00A15C55-8517-42AA-B614-E9B94910E393}</a:tableStyleId>
              </a:tblPr>
              <a:tblGrid>
                <a:gridCol w="2209800"/>
              </a:tblGrid>
              <a:tr h="6858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dirty="0" smtClean="0">
                          <a:solidFill>
                            <a:srgbClr val="FFC000"/>
                          </a:solidFill>
                        </a:rPr>
                        <a:t>Estrogen:-</a:t>
                      </a:r>
                      <a:endParaRPr lang="en-US" sz="3600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76200" y="3352800"/>
          <a:ext cx="8991600" cy="338328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tableStyleId>{93296810-A885-4BE3-A3E7-6D5BEEA58F35}</a:tableStyleId>
              </a:tblPr>
              <a:tblGrid>
                <a:gridCol w="8991600"/>
              </a:tblGrid>
              <a:tr h="137160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buFont typeface="Wingdings" pitchFamily="2" charset="2"/>
                        <a:buChar char="Ø"/>
                      </a:pP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Different types of Estrogen are found in different animals.</a:t>
                      </a:r>
                    </a:p>
                    <a:p>
                      <a:pPr algn="just">
                        <a:lnSpc>
                          <a:spcPct val="150000"/>
                        </a:lnSpc>
                        <a:buFont typeface="Wingdings" pitchFamily="2" charset="2"/>
                        <a:buChar char="Ø"/>
                      </a:pP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All the Estrogens are steroid.</a:t>
                      </a:r>
                    </a:p>
                    <a:p>
                      <a:pPr algn="just">
                        <a:lnSpc>
                          <a:spcPct val="150000"/>
                        </a:lnSpc>
                        <a:buFont typeface="Wingdings" pitchFamily="2" charset="2"/>
                        <a:buChar char="Ø"/>
                      </a:pP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The predominant estrogen of human are estradiol 17B, estrone and estriole.</a:t>
                      </a:r>
                    </a:p>
                    <a:p>
                      <a:pPr algn="just">
                        <a:lnSpc>
                          <a:spcPct val="150000"/>
                        </a:lnSpc>
                        <a:buFont typeface="Wingdings" pitchFamily="2" charset="2"/>
                        <a:buChar char="Ø"/>
                      </a:pP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The important source of estrogen are  ovary, adrenal cortex Leyding cells of the testis and the Foetoplacental unit.</a:t>
                      </a:r>
                    </a:p>
                    <a:p>
                      <a:pPr algn="just">
                        <a:lnSpc>
                          <a:spcPct val="150000"/>
                        </a:lnSpc>
                        <a:buFont typeface="Wingdings" pitchFamily="2" charset="2"/>
                        <a:buChar char="Ø"/>
                      </a:pP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Acetate and Cholesterol is the precursor for the synthesis of estrogens.</a:t>
                      </a:r>
                    </a:p>
                    <a:p>
                      <a:pPr algn="just">
                        <a:lnSpc>
                          <a:spcPct val="150000"/>
                        </a:lnSpc>
                        <a:buFont typeface="Wingdings" pitchFamily="2" charset="2"/>
                        <a:buChar char="Ø"/>
                      </a:pP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During the MC the Concentration of estrogen increases twice.</a:t>
                      </a:r>
                    </a:p>
                    <a:p>
                      <a:pPr algn="just">
                        <a:lnSpc>
                          <a:spcPct val="150000"/>
                        </a:lnSpc>
                        <a:buFont typeface="Wingdings" pitchFamily="2" charset="2"/>
                        <a:buChar char="Ø"/>
                      </a:pP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During pregnancy urine is very rich source of estrogen, which produced by placenta.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wheel spokes="8"/>
    <p:sndAc>
      <p:stSnd>
        <p:snd r:embed="rId3" name="coin.wav" builtIn="1"/>
      </p:stSnd>
    </p:sndAc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393</TotalTime>
  <Words>1103</Words>
  <Application>Microsoft Office PowerPoint</Application>
  <PresentationFormat>On-screen Show (4:3)</PresentationFormat>
  <Paragraphs>112</Paragraphs>
  <Slides>13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iv Reproductive physiology</dc:title>
  <dc:creator>Zoology</dc:creator>
  <cp:lastModifiedBy>Zoology</cp:lastModifiedBy>
  <cp:revision>276</cp:revision>
  <dcterms:created xsi:type="dcterms:W3CDTF">2006-08-16T00:00:00Z</dcterms:created>
  <dcterms:modified xsi:type="dcterms:W3CDTF">2020-07-30T07:55:19Z</dcterms:modified>
</cp:coreProperties>
</file>